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60" r:id="rId2"/>
    <p:sldId id="261" r:id="rId3"/>
    <p:sldId id="257" r:id="rId4"/>
    <p:sldId id="265" r:id="rId5"/>
    <p:sldId id="264" r:id="rId6"/>
    <p:sldId id="262" r:id="rId7"/>
    <p:sldId id="263" r:id="rId8"/>
    <p:sldId id="258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A088-B699-4AC0-8E2E-BD690A666A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02103-599B-4346-B050-7DA7358A3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8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02103-599B-4346-B050-7DA7358A32A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2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18CAA8A-44FF-4400-BED6-24127A0EC71B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apair2.org/pdf/Memo%20-%20donor%20site%20recommendations%20for%20data%20substitutions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848600" cy="2460625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cap="none" dirty="0" smtClean="0"/>
              <a:t>Data Support Contract Update</a:t>
            </a:r>
            <a:endParaRPr lang="en-US" sz="4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3622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900" dirty="0" smtClean="0"/>
              <a:t>RHPWG Coordination and Glidepath Subcommittee Call</a:t>
            </a:r>
            <a:endParaRPr lang="en-US" sz="2900" dirty="0"/>
          </a:p>
          <a:p>
            <a:pPr algn="ctr"/>
            <a:r>
              <a:rPr lang="en-US" sz="2900" dirty="0" smtClean="0"/>
              <a:t>February 13, 2020</a:t>
            </a:r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r>
              <a:rPr lang="en-US" sz="2900" dirty="0"/>
              <a:t>Joe Adlhoch</a:t>
            </a:r>
          </a:p>
          <a:p>
            <a:pPr algn="ctr"/>
            <a:r>
              <a:rPr lang="en-US" sz="2900" dirty="0"/>
              <a:t>Emily Vanden Hoek</a:t>
            </a:r>
          </a:p>
          <a:p>
            <a:pPr algn="ctr"/>
            <a:r>
              <a:rPr lang="en-US" sz="2900" dirty="0"/>
              <a:t>Air Resource Specialists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Task 1 – </a:t>
            </a:r>
            <a:r>
              <a:rPr lang="en-US" b="1" dirty="0" smtClean="0"/>
              <a:t>	Review </a:t>
            </a:r>
            <a:r>
              <a:rPr lang="en-US" b="1" dirty="0"/>
              <a:t>and compare data sets on the TSS v2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Review </a:t>
            </a:r>
            <a:r>
              <a:rPr lang="en-US" dirty="0"/>
              <a:t>and compare the IMPROVE data set </a:t>
            </a:r>
            <a:r>
              <a:rPr lang="en-US" dirty="0" smtClean="0"/>
              <a:t> delivered in December 2019  to 	graphical and data summary products on the TSSv2 for accuracy and 	completeness. </a:t>
            </a:r>
            <a:r>
              <a:rPr lang="en-US" i="1" dirty="0" smtClean="0">
                <a:solidFill>
                  <a:schemeClr val="tx2"/>
                </a:solidFill>
              </a:rPr>
              <a:t>(Task 1 complete – no issues found)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2 – </a:t>
            </a:r>
            <a:r>
              <a:rPr lang="en-US" b="1" dirty="0" smtClean="0"/>
              <a:t>	Review </a:t>
            </a:r>
            <a:r>
              <a:rPr lang="en-US" b="1" dirty="0"/>
              <a:t>and document changes between October 2019 and December 2019 </a:t>
            </a:r>
            <a:r>
              <a:rPr lang="en-US" b="1" dirty="0" smtClean="0"/>
              <a:t>	IMPROVE </a:t>
            </a:r>
            <a:r>
              <a:rPr lang="en-US" b="1" dirty="0"/>
              <a:t>data </a:t>
            </a:r>
            <a:r>
              <a:rPr lang="en-US" b="1" dirty="0" smtClean="0"/>
              <a:t>sets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	Review and </a:t>
            </a:r>
            <a:r>
              <a:rPr lang="en-US" dirty="0"/>
              <a:t>document the changes for all WRAP sites </a:t>
            </a:r>
            <a:r>
              <a:rPr lang="en-US" dirty="0" smtClean="0"/>
              <a:t>for:</a:t>
            </a:r>
          </a:p>
          <a:p>
            <a:pPr marL="1139825" indent="169863"/>
            <a:r>
              <a:rPr lang="en-US" dirty="0" smtClean="0"/>
              <a:t> annual </a:t>
            </a:r>
            <a:r>
              <a:rPr lang="en-US" dirty="0"/>
              <a:t>averages </a:t>
            </a:r>
            <a:r>
              <a:rPr lang="en-US" dirty="0" smtClean="0"/>
              <a:t>(2000-2018)</a:t>
            </a:r>
            <a:endParaRPr lang="en-US" dirty="0"/>
          </a:p>
          <a:p>
            <a:pPr marL="1139825" lvl="0" indent="169863"/>
            <a:r>
              <a:rPr lang="en-US" dirty="0" smtClean="0"/>
              <a:t> most recent 5-year averages (2014-2018)</a:t>
            </a:r>
            <a:endParaRPr lang="en-US" dirty="0"/>
          </a:p>
          <a:p>
            <a:pPr marL="1139825" lvl="0" indent="169863"/>
            <a:r>
              <a:rPr lang="en-US" dirty="0"/>
              <a:t> </a:t>
            </a:r>
            <a:r>
              <a:rPr lang="en-US" dirty="0" smtClean="0"/>
              <a:t>daily </a:t>
            </a:r>
            <a:r>
              <a:rPr lang="en-US" dirty="0"/>
              <a:t>data for </a:t>
            </a:r>
            <a:r>
              <a:rPr lang="en-US" dirty="0" smtClean="0"/>
              <a:t>2014 </a:t>
            </a:r>
            <a:r>
              <a:rPr lang="en-US" dirty="0"/>
              <a:t>and </a:t>
            </a:r>
            <a:r>
              <a:rPr lang="en-US" dirty="0" smtClean="0"/>
              <a:t>2016</a:t>
            </a:r>
            <a:r>
              <a:rPr lang="en-US" dirty="0"/>
              <a:t> </a:t>
            </a:r>
            <a:endParaRPr lang="en-US" dirty="0" smtClean="0"/>
          </a:p>
          <a:p>
            <a:pPr marL="1139825" indent="169863"/>
            <a:r>
              <a:rPr lang="en-US" dirty="0"/>
              <a:t> natural conditions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3 – </a:t>
            </a:r>
            <a:r>
              <a:rPr lang="en-US" b="1" dirty="0" smtClean="0"/>
              <a:t>	Data </a:t>
            </a:r>
            <a:r>
              <a:rPr lang="en-US" b="1" dirty="0"/>
              <a:t>substitutions for 2018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Perform data substitution for four (4) sites to complete 2018 data set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4 – </a:t>
            </a:r>
            <a:r>
              <a:rPr lang="en-US" b="1" dirty="0" smtClean="0"/>
              <a:t>	QA </a:t>
            </a:r>
            <a:r>
              <a:rPr lang="en-US" b="1" dirty="0"/>
              <a:t>check on titling, etc. for TSS graphics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ARS </a:t>
            </a:r>
            <a:r>
              <a:rPr lang="en-US" dirty="0"/>
              <a:t>performed a preliminary QA check on titling and other things related to TSS v2 </a:t>
            </a:r>
            <a:r>
              <a:rPr lang="en-US" dirty="0" smtClean="0"/>
              <a:t>	graphics </a:t>
            </a:r>
            <a:r>
              <a:rPr lang="en-US" dirty="0"/>
              <a:t>in early 2019.  ARS </a:t>
            </a:r>
            <a:r>
              <a:rPr lang="en-US" dirty="0" smtClean="0"/>
              <a:t>is working </a:t>
            </a:r>
            <a:r>
              <a:rPr lang="en-US" dirty="0"/>
              <a:t>with WRAP and CIRA </a:t>
            </a:r>
            <a:r>
              <a:rPr lang="en-US" dirty="0" smtClean="0"/>
              <a:t>staff to address 	necessary edits </a:t>
            </a:r>
            <a:r>
              <a:rPr lang="en-US" i="1" dirty="0">
                <a:solidFill>
                  <a:schemeClr val="tx2"/>
                </a:solidFill>
              </a:rPr>
              <a:t>(Task </a:t>
            </a:r>
            <a:r>
              <a:rPr lang="en-US" i="1" dirty="0" smtClean="0">
                <a:solidFill>
                  <a:schemeClr val="tx2"/>
                </a:solidFill>
              </a:rPr>
              <a:t>4 to be completed in conjunction with previously provided 	edits from stakeholders)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Annual Differences (2000-2018)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7565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These are the sites/years that show differences in extinction greater than +/- 1 Mm-1 or +/- 0.3 dv</a:t>
            </a:r>
          </a:p>
          <a:p>
            <a:r>
              <a:rPr lang="en-US" sz="2000" dirty="0" smtClean="0"/>
              <a:t>The maximum change is +0.83 dv at MONT in 2018 due to patching allowing some additional high carbon (presumably fire) days into the data set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2" y="3112911"/>
            <a:ext cx="8108744" cy="3657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4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5-Year Average Differences (2014-2018)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199" y="1600201"/>
            <a:ext cx="8523112" cy="17525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maximum change in the 5-year average for MONT1 is about +0.44 dv</a:t>
            </a:r>
          </a:p>
          <a:p>
            <a:r>
              <a:rPr lang="en-US" sz="2000" dirty="0" smtClean="0"/>
              <a:t>The 5-year average Bext for MONT1 increased from 26.76 Mm-1 to 28.09 Mm-1</a:t>
            </a:r>
          </a:p>
          <a:p>
            <a:endParaRPr lang="en-US" sz="2000" dirty="0" smtClean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1" y="3527778"/>
            <a:ext cx="8778240" cy="1463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3840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Sites with No Change to 5-year Average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58282"/>
              </p:ext>
            </p:extLst>
          </p:nvPr>
        </p:nvGraphicFramePr>
        <p:xfrm>
          <a:off x="1295400" y="1752602"/>
          <a:ext cx="6248400" cy="4190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050"/>
                <a:gridCol w="781050"/>
                <a:gridCol w="781050"/>
                <a:gridCol w="781050"/>
                <a:gridCol w="781050"/>
                <a:gridCol w="781050"/>
                <a:gridCol w="781050"/>
                <a:gridCol w="781050"/>
              </a:tblGrid>
              <a:tr h="29935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AK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DENA1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DOME1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MT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FOPE1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OR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CORI1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TRCR1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FRES1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GLAC1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STAR1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TUXE1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JOSH1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MELA1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SD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BADL1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AZ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CHIR1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KAIS1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ULBE1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UT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CANY1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IKBA1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RAFA1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ND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LOST1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CAPI1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MEAD1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REDW1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THRO1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ZICA1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ORPI1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SAGA1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NM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BAND1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WA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MORA1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PEFO1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SEQU1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BOAP1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OLYM1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PHOE1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GRSA1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WY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CLPE1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smtClean="0">
                          <a:effectLst/>
                        </a:rPr>
                        <a:t>QUVA1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MEVE1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WHIT1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THBA1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SAGU1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ROMO1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YELL2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SAWE1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SHMI1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NV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GRBA1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SYCA1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WHRI1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JARB1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TONT1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Changes in Group 90 Days - 2014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4932894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27311"/>
            <a:ext cx="4932894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91200" y="1447800"/>
            <a:ext cx="2895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For 2014 data, 19 sites saw a change in selection of the most impaired days.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Some instances of extended patching resulted in the inclusion of an additional Group 90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Example: Bridger gained one day (5/2/2014)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77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Changes in Group 90 Days - 2014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4937760" cy="274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23360"/>
            <a:ext cx="4937760" cy="2745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791200" y="1295400"/>
            <a:ext cx="289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Some instances of extended patching resulted in a different set of selected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Monture lost days in the spring and gained days in the 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Next Steps: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Comparison of selected most impaired days in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Clearest and all days in 2014 and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Natural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Identification of Days That Left or Entered Group 90 Between Oct &amp; Dec Data Sets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2895600" cy="4800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left table shows which site/dates in 2002, 2014, and 2016 moved from G90 to G70</a:t>
            </a:r>
          </a:p>
          <a:p>
            <a:r>
              <a:rPr lang="en-US" dirty="0" smtClean="0"/>
              <a:t>The right table shows which site/dates moved from G70 to G90 or were days that previously were not complete but after patching fell in G90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97275"/>
            <a:ext cx="5643264" cy="52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3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Substitution: 2018 Data</a:t>
            </a:r>
            <a:endParaRPr lang="en-US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761999" y="1524000"/>
            <a:ext cx="7408333" cy="486833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Sites requiring substitution to complete 2018 data set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AQTI1 (&lt; 75% data capture for Q2, Q3, Q4)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HOOV1 (63% data capture for Q1)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IKBA1 (67% data capture for Q2)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WHPE1 (&lt; 75% data capture for Q2, Q3)</a:t>
            </a:r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r>
              <a:rPr lang="en-US" i="1" dirty="0" smtClean="0"/>
              <a:t>HAVO1 and SIAN1 also not complete for 2018,  but not suitable for substitution due to lack of reasonable donor site (HAVO1) or data capture of 0% (SIAN1)</a:t>
            </a:r>
            <a:endParaRPr lang="en-US" i="1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Compared mass data between donor and recipient sites over the 2014-2018 5-year period</a:t>
            </a:r>
          </a:p>
          <a:p>
            <a:pPr marL="182880"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182880" lvl="1">
              <a:buFont typeface="Wingdings" panose="05000000000000000000" pitchFamily="2" charset="2"/>
              <a:buChar char="§"/>
            </a:pPr>
            <a:r>
              <a:rPr lang="en-US" sz="2400" dirty="0" smtClean="0"/>
              <a:t>Used </a:t>
            </a:r>
            <a:r>
              <a:rPr lang="en-US" sz="2400" dirty="0"/>
              <a:t>Kendall-Theil statistics to compare mass data from recipient and donor sites</a:t>
            </a:r>
          </a:p>
          <a:p>
            <a:pPr marL="627063" lvl="2" indent="0">
              <a:buFont typeface="Arial" pitchFamily="34" charset="0"/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Continuation of data substitution work from Fall 2018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hlinkClick r:id="rId2"/>
              </a:rPr>
              <a:t>http://www.wrapair2.org/pdf/Memo%20-%</a:t>
            </a:r>
            <a:r>
              <a:rPr lang="en-US" sz="1800" dirty="0" smtClean="0">
                <a:hlinkClick r:id="rId2"/>
              </a:rPr>
              <a:t>20donor%20site%20recommendations%20for%20data%20substitutions.pdf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sz="1600" dirty="0" smtClean="0"/>
          </a:p>
          <a:p>
            <a:pPr marL="301943" lvl="1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210</TotalTime>
  <Words>463</Words>
  <Application>Microsoft Office PowerPoint</Application>
  <PresentationFormat>On-screen Show (4:3)</PresentationFormat>
  <Paragraphs>133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Data Support Contract Update</vt:lpstr>
      <vt:lpstr>Current Tasks</vt:lpstr>
      <vt:lpstr>Most Impaired Days: Annual Differences (2000-2018)</vt:lpstr>
      <vt:lpstr>Most Impaired Days: 5-Year Average Differences (2014-2018)</vt:lpstr>
      <vt:lpstr>Most Impaired Days: Sites with No Change to 5-year Average</vt:lpstr>
      <vt:lpstr>Changes in Group 90 Days - 2014</vt:lpstr>
      <vt:lpstr>Changes in Group 90 Days - 2014</vt:lpstr>
      <vt:lpstr>Identification of Days That Left or Entered Group 90 Between Oct &amp; Dec Data Sets</vt:lpstr>
      <vt:lpstr>Data Substitution: 2018 Data</vt:lpstr>
    </vt:vector>
  </TitlesOfParts>
  <Company>Air Resource Specialists,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Impairment G90 Differences Between Oct &amp; Dec Data Sets (2000-2018)</dc:title>
  <dc:creator>JAdlhoch</dc:creator>
  <cp:lastModifiedBy>Emily Vanden Hoek</cp:lastModifiedBy>
  <cp:revision>32</cp:revision>
  <dcterms:created xsi:type="dcterms:W3CDTF">2020-01-31T18:29:31Z</dcterms:created>
  <dcterms:modified xsi:type="dcterms:W3CDTF">2020-02-11T15:36:24Z</dcterms:modified>
</cp:coreProperties>
</file>